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Medium" charset="1" panose="00000600000000000000"/>
      <p:regular r:id="rId16"/>
    </p:embeddedFont>
    <p:embeddedFont>
      <p:font typeface="Telegraf" charset="1" panose="00000500000000000000"/>
      <p:regular r:id="rId17"/>
    </p:embeddedFont>
    <p:embeddedFont>
      <p:font typeface="Telegraf Bold" charset="1" panose="00000800000000000000"/>
      <p:regular r:id="rId18"/>
    </p:embeddedFont>
    <p:embeddedFont>
      <p:font typeface="Extenda 30 Deca" charset="1" panose="020B0003020200000002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9304" y="3977223"/>
            <a:ext cx="4636008" cy="4114800"/>
          </a:xfrm>
          <a:custGeom>
            <a:avLst/>
            <a:gdLst/>
            <a:ahLst/>
            <a:cxnLst/>
            <a:rect r="r" b="b" t="t" l="l"/>
            <a:pathLst>
              <a:path h="4114800" w="4636008">
                <a:moveTo>
                  <a:pt x="0" y="0"/>
                </a:moveTo>
                <a:lnTo>
                  <a:pt x="4636008" y="0"/>
                </a:lnTo>
                <a:lnTo>
                  <a:pt x="46360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861871" y="5012903"/>
            <a:ext cx="908402" cy="1021720"/>
          </a:xfrm>
          <a:custGeom>
            <a:avLst/>
            <a:gdLst/>
            <a:ahLst/>
            <a:cxnLst/>
            <a:rect r="r" b="b" t="t" l="l"/>
            <a:pathLst>
              <a:path h="1021720" w="908402">
                <a:moveTo>
                  <a:pt x="0" y="0"/>
                </a:moveTo>
                <a:lnTo>
                  <a:pt x="908402" y="0"/>
                </a:lnTo>
                <a:lnTo>
                  <a:pt x="908402" y="1021720"/>
                </a:lnTo>
                <a:lnTo>
                  <a:pt x="0" y="1021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0273" y="1929348"/>
            <a:ext cx="8210550" cy="8210550"/>
          </a:xfrm>
          <a:custGeom>
            <a:avLst/>
            <a:gdLst/>
            <a:ahLst/>
            <a:cxnLst/>
            <a:rect r="r" b="b" t="t" l="l"/>
            <a:pathLst>
              <a:path h="8210550" w="8210550">
                <a:moveTo>
                  <a:pt x="0" y="0"/>
                </a:moveTo>
                <a:lnTo>
                  <a:pt x="8210550" y="0"/>
                </a:lnTo>
                <a:lnTo>
                  <a:pt x="8210550" y="8210550"/>
                </a:lnTo>
                <a:lnTo>
                  <a:pt x="0" y="8210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6019" y="7294483"/>
            <a:ext cx="1116149" cy="797539"/>
          </a:xfrm>
          <a:custGeom>
            <a:avLst/>
            <a:gdLst/>
            <a:ahLst/>
            <a:cxnLst/>
            <a:rect r="r" b="b" t="t" l="l"/>
            <a:pathLst>
              <a:path h="797539" w="1116149">
                <a:moveTo>
                  <a:pt x="0" y="0"/>
                </a:moveTo>
                <a:lnTo>
                  <a:pt x="1116150" y="0"/>
                </a:lnTo>
                <a:lnTo>
                  <a:pt x="1116150" y="797540"/>
                </a:lnTo>
                <a:lnTo>
                  <a:pt x="0" y="79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18914"/>
            <a:ext cx="16230600" cy="161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0"/>
              </a:lnSpc>
              <a:spcBef>
                <a:spcPct val="0"/>
              </a:spcBef>
            </a:pPr>
            <a:r>
              <a:rPr lang="en-US" b="true" sz="8892" spc="-435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Phising Awareness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5044" y="714019"/>
            <a:ext cx="1577913" cy="3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10464"/>
            <a:ext cx="1989796" cy="26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1"/>
              </a:lnSpc>
              <a:spcBef>
                <a:spcPct val="0"/>
              </a:spcBef>
            </a:pPr>
            <a:r>
              <a:rPr lang="en-US" b="true" sz="140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26 september ,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04094" y="8525045"/>
            <a:ext cx="3455206" cy="45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2"/>
              </a:lnSpc>
              <a:spcBef>
                <a:spcPct val="0"/>
              </a:spcBef>
            </a:pPr>
            <a:r>
              <a:rPr lang="en-US" b="true" sz="2437" spc="-11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code alpha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2956" y="2060861"/>
            <a:ext cx="797249" cy="896701"/>
          </a:xfrm>
          <a:custGeom>
            <a:avLst/>
            <a:gdLst/>
            <a:ahLst/>
            <a:cxnLst/>
            <a:rect r="r" b="b" t="t" l="l"/>
            <a:pathLst>
              <a:path h="896701" w="797249">
                <a:moveTo>
                  <a:pt x="0" y="0"/>
                </a:moveTo>
                <a:lnTo>
                  <a:pt x="797249" y="0"/>
                </a:lnTo>
                <a:lnTo>
                  <a:pt x="797249" y="896701"/>
                </a:lnTo>
                <a:lnTo>
                  <a:pt x="0" y="896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38510" y="5934304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140461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997234"/>
            <a:ext cx="7326344" cy="3158900"/>
            <a:chOff x="0" y="0"/>
            <a:chExt cx="4942504" cy="2131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42503" cy="2131060"/>
            </a:xfrm>
            <a:custGeom>
              <a:avLst/>
              <a:gdLst/>
              <a:ahLst/>
              <a:cxnLst/>
              <a:rect r="r" b="b" t="t" l="l"/>
              <a:pathLst>
                <a:path h="2131060" w="4942503">
                  <a:moveTo>
                    <a:pt x="0" y="0"/>
                  </a:moveTo>
                  <a:lnTo>
                    <a:pt x="4179168" y="0"/>
                  </a:lnTo>
                  <a:cubicBezTo>
                    <a:pt x="4601112" y="0"/>
                    <a:pt x="4942503" y="226060"/>
                    <a:pt x="4942503" y="505460"/>
                  </a:cubicBezTo>
                  <a:lnTo>
                    <a:pt x="4942503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309" r="0" b="-2730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7713" y="6715354"/>
            <a:ext cx="16271587" cy="2261265"/>
            <a:chOff x="0" y="0"/>
            <a:chExt cx="21695449" cy="3015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566147"/>
              <a:ext cx="611695" cy="521609"/>
            </a:xfrm>
            <a:custGeom>
              <a:avLst/>
              <a:gdLst/>
              <a:ahLst/>
              <a:cxnLst/>
              <a:rect r="r" b="b" t="t" l="l"/>
              <a:pathLst>
                <a:path h="521609" w="611695">
                  <a:moveTo>
                    <a:pt x="0" y="0"/>
                  </a:moveTo>
                  <a:lnTo>
                    <a:pt x="611695" y="0"/>
                  </a:lnTo>
                  <a:lnTo>
                    <a:pt x="611695" y="521609"/>
                  </a:lnTo>
                  <a:lnTo>
                    <a:pt x="0" y="521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761567" y="361950"/>
              <a:ext cx="12933882" cy="2653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495"/>
                </a:lnSpc>
              </a:pPr>
              <a:r>
                <a:rPr lang="en-US" b="true" sz="14875" spc="-728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Thank You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78100" y="581207"/>
              <a:ext cx="8531927" cy="424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https://www.linkedin.com/in/raghav-04-dixit/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55044" y="714019"/>
            <a:ext cx="1577913" cy="3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32956" y="3490959"/>
            <a:ext cx="16032391" cy="54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b="true" sz="3066" spc="-10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Q1:-  B.) SPOOFED 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13919" y="2183839"/>
            <a:ext cx="13866972" cy="77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1"/>
              </a:lnSpc>
            </a:pPr>
            <a:r>
              <a:rPr lang="en-US" sz="5299" spc="-185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ANSWERS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6098" y="8137693"/>
            <a:ext cx="6398945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raghavone24@gmail.com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2956" y="4322488"/>
            <a:ext cx="16032391" cy="54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2"/>
              </a:lnSpc>
              <a:spcBef>
                <a:spcPct val="0"/>
              </a:spcBef>
            </a:pPr>
            <a:r>
              <a:rPr lang="en-US" b="true" sz="3066" spc="-10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Q2:-  A.) URGENCY TRICK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45261"/>
            <a:ext cx="8407181" cy="205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8784" spc="-430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What is Phising in </a:t>
            </a:r>
          </a:p>
          <a:p>
            <a:pPr algn="l">
              <a:lnSpc>
                <a:spcPts val="7379"/>
              </a:lnSpc>
            </a:pPr>
            <a:r>
              <a:rPr lang="en-US" b="true" sz="8784" spc="-43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Cybersecurity?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5143500"/>
            <a:ext cx="749533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577913" cy="3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11268">
            <a:off x="10930640" y="1000636"/>
            <a:ext cx="7043407" cy="14609172"/>
          </a:xfrm>
          <a:custGeom>
            <a:avLst/>
            <a:gdLst/>
            <a:ahLst/>
            <a:cxnLst/>
            <a:rect r="r" b="b" t="t" l="l"/>
            <a:pathLst>
              <a:path h="14609172" w="7043407">
                <a:moveTo>
                  <a:pt x="7043407" y="0"/>
                </a:moveTo>
                <a:lnTo>
                  <a:pt x="0" y="0"/>
                </a:lnTo>
                <a:lnTo>
                  <a:pt x="0" y="14609171"/>
                </a:lnTo>
                <a:lnTo>
                  <a:pt x="7043407" y="14609171"/>
                </a:lnTo>
                <a:lnTo>
                  <a:pt x="704340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45127" y="1028700"/>
            <a:ext cx="714173" cy="803263"/>
          </a:xfrm>
          <a:custGeom>
            <a:avLst/>
            <a:gdLst/>
            <a:ahLst/>
            <a:cxnLst/>
            <a:rect r="r" b="b" t="t" l="l"/>
            <a:pathLst>
              <a:path h="803263" w="714173">
                <a:moveTo>
                  <a:pt x="0" y="0"/>
                </a:moveTo>
                <a:lnTo>
                  <a:pt x="714173" y="0"/>
                </a:lnTo>
                <a:lnTo>
                  <a:pt x="714173" y="803263"/>
                </a:lnTo>
                <a:lnTo>
                  <a:pt x="0" y="80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9278" y="7208786"/>
            <a:ext cx="3881844" cy="166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9"/>
              </a:lnSpc>
              <a:spcBef>
                <a:spcPct val="0"/>
              </a:spcBef>
            </a:pPr>
            <a:r>
              <a:rPr lang="en-US" sz="1592" spc="-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Phishing is a type of cyberattack in which attackers impersonate trusted organizations, websites, or individuals to trick victims into revealing sensitive information such as usernames, passwords, credit card details, or financial data. </a:t>
            </a:r>
          </a:p>
        </p:txBody>
      </p:sp>
      <p:sp>
        <p:nvSpPr>
          <p:cNvPr name="AutoShape 8" id="8"/>
          <p:cNvSpPr/>
          <p:nvPr/>
        </p:nvSpPr>
        <p:spPr>
          <a:xfrm>
            <a:off x="989278" y="9253538"/>
            <a:ext cx="7534755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5788306"/>
            <a:ext cx="3414902" cy="114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97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Cyberattack tricking users to reveal sensitive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9131" y="5731156"/>
            <a:ext cx="3854883" cy="27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1"/>
              </a:lnSpc>
            </a:pPr>
            <a:r>
              <a:rPr lang="en-US" sz="1401" spc="-49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These attacks are usually carried out through emails, fake websites, SMS (smishing), or phone calls (vishing) that look legitimate but are actually malicious.</a:t>
            </a:r>
          </a:p>
          <a:p>
            <a:pPr algn="l">
              <a:lnSpc>
                <a:spcPts val="1961"/>
              </a:lnSpc>
              <a:spcBef>
                <a:spcPct val="0"/>
              </a:spcBef>
            </a:pPr>
            <a:r>
              <a:rPr lang="en-US" b="true" sz="1401" spc="-49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Phishing relies on social engineering, exploiting human trust rather than hacking systems directly. The goal is to deceive users into taking an action — like clicking on a malicious link, downloading an attachment, or entering credentials into a fake login page — that benefits the attacker.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2956" y="1861135"/>
            <a:ext cx="714173" cy="803263"/>
          </a:xfrm>
          <a:custGeom>
            <a:avLst/>
            <a:gdLst/>
            <a:ahLst/>
            <a:cxnLst/>
            <a:rect r="r" b="b" t="t" l="l"/>
            <a:pathLst>
              <a:path h="803263" w="714173">
                <a:moveTo>
                  <a:pt x="0" y="0"/>
                </a:moveTo>
                <a:lnTo>
                  <a:pt x="714174" y="0"/>
                </a:lnTo>
                <a:lnTo>
                  <a:pt x="714174" y="803262"/>
                </a:lnTo>
                <a:lnTo>
                  <a:pt x="0" y="80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45587" y="9263062"/>
            <a:ext cx="753475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496053" y="1861135"/>
            <a:ext cx="4791947" cy="10635525"/>
            <a:chOff x="0" y="0"/>
            <a:chExt cx="2858770" cy="6344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4"/>
              <a:stretch>
                <a:fillRect l="-30800" t="0" r="-16894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028700" y="1033462"/>
            <a:ext cx="753475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42086" y="3159697"/>
            <a:ext cx="7739302" cy="7739302"/>
          </a:xfrm>
          <a:custGeom>
            <a:avLst/>
            <a:gdLst/>
            <a:ahLst/>
            <a:cxnLst/>
            <a:rect r="r" b="b" t="t" l="l"/>
            <a:pathLst>
              <a:path h="7739302" w="7739302">
                <a:moveTo>
                  <a:pt x="0" y="0"/>
                </a:moveTo>
                <a:lnTo>
                  <a:pt x="7739301" y="0"/>
                </a:lnTo>
                <a:lnTo>
                  <a:pt x="7739301" y="7739302"/>
                </a:lnTo>
                <a:lnTo>
                  <a:pt x="0" y="7739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08323"/>
            <a:ext cx="7884829" cy="309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6"/>
              </a:lnSpc>
            </a:pPr>
            <a:r>
              <a:rPr lang="en-US" b="true" sz="9054" spc="-44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Why Phising  Awareness Matters?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1387" y="971550"/>
            <a:ext cx="1577913" cy="3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587" y="1444266"/>
            <a:ext cx="7551645" cy="9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b="true" sz="2601" spc="-9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"Phishing matters because it threatens your privacy, money, and online security."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35684"/>
            <a:ext cx="7551645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97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Staying ahead in a dynamic threat landscape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597722"/>
            <a:ext cx="7568532" cy="248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005" spc="-7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Phishing attacks can steal sensitive information like passwords, banking details, and personal data.</a:t>
            </a:r>
          </a:p>
          <a:p>
            <a:pPr algn="l">
              <a:lnSpc>
                <a:spcPts val="2807"/>
              </a:lnSpc>
            </a:pPr>
            <a:r>
              <a:rPr lang="en-US" sz="2005" spc="-7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They are a leading cause of identity theft and financial fraud.</a:t>
            </a:r>
          </a:p>
          <a:p>
            <a:pPr algn="l">
              <a:lnSpc>
                <a:spcPts val="2807"/>
              </a:lnSpc>
            </a:pPr>
            <a:r>
              <a:rPr lang="en-US" sz="2005" spc="-7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For companies, phishing can cause data breaches, legal issues, and reputational damage.</a:t>
            </a:r>
          </a:p>
          <a:p>
            <a:pPr algn="l">
              <a:lnSpc>
                <a:spcPts val="2807"/>
              </a:lnSpc>
              <a:spcBef>
                <a:spcPct val="0"/>
              </a:spcBef>
            </a:pPr>
            <a:r>
              <a:rPr lang="en-US" sz="2005" spc="-7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Learning to recognize phishing attempts is crucial for staying safe online.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0987" y="1028700"/>
            <a:ext cx="7848313" cy="4745017"/>
            <a:chOff x="0" y="0"/>
            <a:chExt cx="3508451" cy="2121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8451" cy="2121177"/>
            </a:xfrm>
            <a:custGeom>
              <a:avLst/>
              <a:gdLst/>
              <a:ahLst/>
              <a:cxnLst/>
              <a:rect r="r" b="b" t="t" l="l"/>
              <a:pathLst>
                <a:path h="2121177" w="3508451">
                  <a:moveTo>
                    <a:pt x="0" y="0"/>
                  </a:moveTo>
                  <a:lnTo>
                    <a:pt x="2966595" y="0"/>
                  </a:lnTo>
                  <a:cubicBezTo>
                    <a:pt x="3266113" y="0"/>
                    <a:pt x="3508451" y="225012"/>
                    <a:pt x="3508451" y="503116"/>
                  </a:cubicBezTo>
                  <a:lnTo>
                    <a:pt x="3508451" y="2121177"/>
                  </a:lnTo>
                  <a:lnTo>
                    <a:pt x="0" y="212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168" r="0" b="-516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393465" y="1028700"/>
            <a:ext cx="865835" cy="973843"/>
          </a:xfrm>
          <a:custGeom>
            <a:avLst/>
            <a:gdLst/>
            <a:ahLst/>
            <a:cxnLst/>
            <a:rect r="r" b="b" t="t" l="l"/>
            <a:pathLst>
              <a:path h="973843" w="865835">
                <a:moveTo>
                  <a:pt x="0" y="0"/>
                </a:moveTo>
                <a:lnTo>
                  <a:pt x="865835" y="0"/>
                </a:lnTo>
                <a:lnTo>
                  <a:pt x="865835" y="973843"/>
                </a:lnTo>
                <a:lnTo>
                  <a:pt x="0" y="97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5219846" y="6690690"/>
            <a:ext cx="36571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6" y="6671640"/>
            <a:ext cx="3657172" cy="2577135"/>
            <a:chOff x="0" y="0"/>
            <a:chExt cx="963206" cy="67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206" cy="678752"/>
            </a:xfrm>
            <a:custGeom>
              <a:avLst/>
              <a:gdLst/>
              <a:ahLst/>
              <a:cxnLst/>
              <a:rect r="r" b="b" t="t" l="l"/>
              <a:pathLst>
                <a:path h="678752" w="963206">
                  <a:moveTo>
                    <a:pt x="0" y="0"/>
                  </a:moveTo>
                  <a:lnTo>
                    <a:pt x="963206" y="0"/>
                  </a:lnTo>
                  <a:lnTo>
                    <a:pt x="963206" y="678752"/>
                  </a:lnTo>
                  <a:lnTo>
                    <a:pt x="0" y="678752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63206" cy="735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853113"/>
            <a:ext cx="7343745" cy="222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6"/>
              </a:lnSpc>
            </a:pPr>
            <a:r>
              <a:rPr lang="en-US" sz="9304" spc="-455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TYPES OF </a:t>
            </a:r>
          </a:p>
          <a:p>
            <a:pPr algn="l">
              <a:lnSpc>
                <a:spcPts val="8067"/>
              </a:lnSpc>
            </a:pPr>
            <a:r>
              <a:rPr lang="en-US" b="true" sz="9604" spc="-4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PHISING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30062"/>
            <a:ext cx="1577913" cy="3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005" y="4990158"/>
            <a:ext cx="7343745" cy="88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1"/>
              </a:lnSpc>
              <a:spcBef>
                <a:spcPct val="0"/>
              </a:spcBef>
            </a:pPr>
            <a:r>
              <a:rPr lang="en-US" b="true" sz="2501" spc="-8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"Phishing comes in many forms, each using a different trick to deceive users."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6" y="4327355"/>
            <a:ext cx="7343745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97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Strengthening defenses through awareness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5964" y="7019302"/>
            <a:ext cx="276265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Email Phishing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09725" y="7019302"/>
            <a:ext cx="2648025" cy="15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Learns and adapts to emerging cyber threats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5220416" y="8776411"/>
            <a:ext cx="36571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3602128" y="6685927"/>
            <a:ext cx="36571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410987" y="6681165"/>
            <a:ext cx="3657172" cy="2577135"/>
            <a:chOff x="0" y="0"/>
            <a:chExt cx="963206" cy="6787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3206" cy="678752"/>
            </a:xfrm>
            <a:custGeom>
              <a:avLst/>
              <a:gdLst/>
              <a:ahLst/>
              <a:cxnLst/>
              <a:rect r="r" b="b" t="t" l="l"/>
              <a:pathLst>
                <a:path h="678752" w="963206">
                  <a:moveTo>
                    <a:pt x="0" y="0"/>
                  </a:moveTo>
                  <a:lnTo>
                    <a:pt x="963206" y="0"/>
                  </a:lnTo>
                  <a:lnTo>
                    <a:pt x="963206" y="678752"/>
                  </a:lnTo>
                  <a:lnTo>
                    <a:pt x="0" y="678752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63206" cy="735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25312" y="7631023"/>
            <a:ext cx="3047572" cy="142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2600" spc="-9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Phishing via SMS or text messages, often containing malicious links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06384" y="7207859"/>
            <a:ext cx="2878491" cy="15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Improves incident response times and decision-making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3602128" y="9253537"/>
            <a:ext cx="36571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3601559" y="6690690"/>
            <a:ext cx="3657172" cy="2577135"/>
            <a:chOff x="0" y="0"/>
            <a:chExt cx="963206" cy="6787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3206" cy="678752"/>
            </a:xfrm>
            <a:custGeom>
              <a:avLst/>
              <a:gdLst/>
              <a:ahLst/>
              <a:cxnLst/>
              <a:rect r="r" b="b" t="t" l="l"/>
              <a:pathLst>
                <a:path h="678752" w="963206">
                  <a:moveTo>
                    <a:pt x="0" y="0"/>
                  </a:moveTo>
                  <a:lnTo>
                    <a:pt x="963206" y="0"/>
                  </a:lnTo>
                  <a:lnTo>
                    <a:pt x="963206" y="678752"/>
                  </a:lnTo>
                  <a:lnTo>
                    <a:pt x="0" y="6787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63206" cy="735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205151" y="6690690"/>
            <a:ext cx="3657172" cy="2577135"/>
            <a:chOff x="0" y="0"/>
            <a:chExt cx="963206" cy="6787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63206" cy="678752"/>
            </a:xfrm>
            <a:custGeom>
              <a:avLst/>
              <a:gdLst/>
              <a:ahLst/>
              <a:cxnLst/>
              <a:rect r="r" b="b" t="t" l="l"/>
              <a:pathLst>
                <a:path h="678752" w="963206">
                  <a:moveTo>
                    <a:pt x="0" y="0"/>
                  </a:moveTo>
                  <a:lnTo>
                    <a:pt x="963206" y="0"/>
                  </a:lnTo>
                  <a:lnTo>
                    <a:pt x="963206" y="678752"/>
                  </a:lnTo>
                  <a:lnTo>
                    <a:pt x="0" y="67875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63206" cy="735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40608" y="7631023"/>
            <a:ext cx="3033367" cy="108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2600" spc="-9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fake emails that look like they’re from trusted companies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09790" y="6998437"/>
            <a:ext cx="276265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Spear </a:t>
            </a: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Phishing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17054" y="7631023"/>
            <a:ext cx="3033367" cy="142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2600" spc="-91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 highly targeted attack aimed at specific individuals or organizations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86248" y="6998437"/>
            <a:ext cx="276265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Smishing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06384" y="7019302"/>
            <a:ext cx="276265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Vishing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73985" y="7631023"/>
            <a:ext cx="3512319" cy="142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2600" spc="-91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Voice phishing done over phone calls, where attackers pretend to be banks or officials.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995306" y="9235758"/>
            <a:ext cx="826399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995306" y="5385192"/>
            <a:ext cx="826399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143151" y="3956228"/>
            <a:ext cx="1116149" cy="797539"/>
          </a:xfrm>
          <a:custGeom>
            <a:avLst/>
            <a:gdLst/>
            <a:ahLst/>
            <a:cxnLst/>
            <a:rect r="r" b="b" t="t" l="l"/>
            <a:pathLst>
              <a:path h="797539" w="1116149">
                <a:moveTo>
                  <a:pt x="0" y="0"/>
                </a:moveTo>
                <a:lnTo>
                  <a:pt x="1116149" y="0"/>
                </a:lnTo>
                <a:lnTo>
                  <a:pt x="1116149" y="797539"/>
                </a:lnTo>
                <a:lnTo>
                  <a:pt x="0" y="79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8969" y="-531172"/>
            <a:ext cx="5236105" cy="11832728"/>
          </a:xfrm>
          <a:custGeom>
            <a:avLst/>
            <a:gdLst/>
            <a:ahLst/>
            <a:cxnLst/>
            <a:rect r="r" b="b" t="t" l="l"/>
            <a:pathLst>
              <a:path h="11832728" w="5236105">
                <a:moveTo>
                  <a:pt x="0" y="0"/>
                </a:moveTo>
                <a:lnTo>
                  <a:pt x="5236105" y="0"/>
                </a:lnTo>
                <a:lnTo>
                  <a:pt x="5236105" y="11832729"/>
                </a:lnTo>
                <a:lnTo>
                  <a:pt x="0" y="1183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13" r="0" b="-531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28322" y="5143500"/>
            <a:ext cx="6416505" cy="4718667"/>
          </a:xfrm>
          <a:custGeom>
            <a:avLst/>
            <a:gdLst/>
            <a:ahLst/>
            <a:cxnLst/>
            <a:rect r="r" b="b" t="t" l="l"/>
            <a:pathLst>
              <a:path h="4718667" w="6416505">
                <a:moveTo>
                  <a:pt x="0" y="0"/>
                </a:moveTo>
                <a:lnTo>
                  <a:pt x="6416505" y="0"/>
                </a:lnTo>
                <a:lnTo>
                  <a:pt x="6416505" y="4718667"/>
                </a:lnTo>
                <a:lnTo>
                  <a:pt x="0" y="4718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0800000">
            <a:off x="4442529" y="-716539"/>
            <a:ext cx="4967292" cy="7163582"/>
            <a:chOff x="0" y="0"/>
            <a:chExt cx="6224905" cy="8977249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648843" y="391922"/>
              <a:ext cx="4927219" cy="8193405"/>
            </a:xfrm>
            <a:custGeom>
              <a:avLst/>
              <a:gdLst/>
              <a:ahLst/>
              <a:cxnLst/>
              <a:rect r="r" b="b" t="t" l="l"/>
              <a:pathLst>
                <a:path h="8193405" w="4927219">
                  <a:moveTo>
                    <a:pt x="2463546" y="8193405"/>
                  </a:moveTo>
                  <a:cubicBezTo>
                    <a:pt x="1184783" y="8185785"/>
                    <a:pt x="18415" y="7100697"/>
                    <a:pt x="0" y="5747131"/>
                  </a:cubicBezTo>
                  <a:lnTo>
                    <a:pt x="0" y="0"/>
                  </a:lnTo>
                  <a:lnTo>
                    <a:pt x="4927219" y="0"/>
                  </a:lnTo>
                  <a:lnTo>
                    <a:pt x="4927219" y="5747131"/>
                  </a:lnTo>
                  <a:cubicBezTo>
                    <a:pt x="4908677" y="7100697"/>
                    <a:pt x="3742436" y="8185785"/>
                    <a:pt x="2463546" y="8193405"/>
                  </a:cubicBezTo>
                  <a:close/>
                </a:path>
              </a:pathLst>
            </a:custGeom>
            <a:blipFill>
              <a:blip r:embed="rId6"/>
              <a:stretch>
                <a:fillRect l="-118174" t="0" r="-52318" b="-1475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27" y="1397"/>
              <a:ext cx="6225032" cy="8974455"/>
            </a:xfrm>
            <a:custGeom>
              <a:avLst/>
              <a:gdLst/>
              <a:ahLst/>
              <a:cxnLst/>
              <a:rect r="r" b="b" t="t" l="l"/>
              <a:pathLst>
                <a:path h="8974455" w="6225032">
                  <a:moveTo>
                    <a:pt x="4823587" y="1102106"/>
                  </a:moveTo>
                  <a:cubicBezTo>
                    <a:pt x="4356354" y="647573"/>
                    <a:pt x="3732657" y="384683"/>
                    <a:pt x="3112643" y="381000"/>
                  </a:cubicBezTo>
                  <a:lnTo>
                    <a:pt x="3112516" y="381000"/>
                  </a:lnTo>
                  <a:cubicBezTo>
                    <a:pt x="2492375" y="384683"/>
                    <a:pt x="1868805" y="647446"/>
                    <a:pt x="1401572" y="1102106"/>
                  </a:cubicBezTo>
                  <a:cubicBezTo>
                    <a:pt x="918972" y="1571625"/>
                    <a:pt x="648335" y="2187575"/>
                    <a:pt x="639572" y="2836799"/>
                  </a:cubicBezTo>
                  <a:lnTo>
                    <a:pt x="639572" y="8593455"/>
                  </a:lnTo>
                  <a:lnTo>
                    <a:pt x="5585714" y="8593455"/>
                  </a:lnTo>
                  <a:lnTo>
                    <a:pt x="5585714" y="2836672"/>
                  </a:lnTo>
                  <a:cubicBezTo>
                    <a:pt x="5576824" y="2187575"/>
                    <a:pt x="5306187" y="1571498"/>
                    <a:pt x="4823587" y="1102106"/>
                  </a:cubicBezTo>
                  <a:close/>
                  <a:moveTo>
                    <a:pt x="5566664" y="8574405"/>
                  </a:moveTo>
                  <a:lnTo>
                    <a:pt x="658495" y="8574405"/>
                  </a:lnTo>
                  <a:lnTo>
                    <a:pt x="658495" y="2836926"/>
                  </a:lnTo>
                  <a:cubicBezTo>
                    <a:pt x="667258" y="2192909"/>
                    <a:pt x="935863" y="1581658"/>
                    <a:pt x="1414780" y="1115695"/>
                  </a:cubicBezTo>
                  <a:cubicBezTo>
                    <a:pt x="1878584" y="664464"/>
                    <a:pt x="2497328" y="403606"/>
                    <a:pt x="3112516" y="400050"/>
                  </a:cubicBezTo>
                  <a:cubicBezTo>
                    <a:pt x="3727704" y="403733"/>
                    <a:pt x="4346575" y="664591"/>
                    <a:pt x="4810252" y="1115695"/>
                  </a:cubicBezTo>
                  <a:cubicBezTo>
                    <a:pt x="5289169" y="1581658"/>
                    <a:pt x="5557774" y="2192909"/>
                    <a:pt x="5566537" y="2836799"/>
                  </a:cubicBezTo>
                  <a:lnTo>
                    <a:pt x="5566537" y="8574405"/>
                  </a:lnTo>
                  <a:close/>
                  <a:moveTo>
                    <a:pt x="6225032" y="4997704"/>
                  </a:moveTo>
                  <a:cubicBezTo>
                    <a:pt x="6082919" y="4977257"/>
                    <a:pt x="6007100" y="4890262"/>
                    <a:pt x="5966587" y="4800219"/>
                  </a:cubicBezTo>
                  <a:lnTo>
                    <a:pt x="5966587" y="2831465"/>
                  </a:lnTo>
                  <a:cubicBezTo>
                    <a:pt x="5956300" y="2080641"/>
                    <a:pt x="5644769" y="1369441"/>
                    <a:pt x="5089271" y="828929"/>
                  </a:cubicBezTo>
                  <a:cubicBezTo>
                    <a:pt x="4552188" y="306451"/>
                    <a:pt x="3832479" y="4191"/>
                    <a:pt x="3114802" y="0"/>
                  </a:cubicBezTo>
                  <a:lnTo>
                    <a:pt x="3110230" y="0"/>
                  </a:lnTo>
                  <a:cubicBezTo>
                    <a:pt x="2392680" y="4191"/>
                    <a:pt x="1672971" y="306451"/>
                    <a:pt x="1135761" y="828929"/>
                  </a:cubicBezTo>
                  <a:cubicBezTo>
                    <a:pt x="580263" y="1369314"/>
                    <a:pt x="268732" y="2080514"/>
                    <a:pt x="258445" y="2831592"/>
                  </a:cubicBezTo>
                  <a:lnTo>
                    <a:pt x="258445" y="4800219"/>
                  </a:lnTo>
                  <a:cubicBezTo>
                    <a:pt x="217932" y="4890262"/>
                    <a:pt x="142113" y="4977257"/>
                    <a:pt x="0" y="4997704"/>
                  </a:cubicBezTo>
                  <a:cubicBezTo>
                    <a:pt x="142113" y="5018151"/>
                    <a:pt x="217932" y="5105146"/>
                    <a:pt x="258445" y="5195189"/>
                  </a:cubicBezTo>
                  <a:lnTo>
                    <a:pt x="258445" y="8974455"/>
                  </a:lnTo>
                  <a:lnTo>
                    <a:pt x="5966587" y="8974455"/>
                  </a:lnTo>
                  <a:lnTo>
                    <a:pt x="5966587" y="5195189"/>
                  </a:lnTo>
                  <a:cubicBezTo>
                    <a:pt x="6007100" y="5105146"/>
                    <a:pt x="6082919" y="5018151"/>
                    <a:pt x="6225032" y="4997704"/>
                  </a:cubicBezTo>
                  <a:close/>
                  <a:moveTo>
                    <a:pt x="277495" y="8955405"/>
                  </a:moveTo>
                  <a:lnTo>
                    <a:pt x="277495" y="5195062"/>
                  </a:lnTo>
                  <a:cubicBezTo>
                    <a:pt x="318008" y="5105019"/>
                    <a:pt x="393827" y="5018151"/>
                    <a:pt x="535813" y="4997704"/>
                  </a:cubicBezTo>
                  <a:cubicBezTo>
                    <a:pt x="393827" y="4977257"/>
                    <a:pt x="318008" y="4890389"/>
                    <a:pt x="277495" y="4800346"/>
                  </a:cubicBezTo>
                  <a:lnTo>
                    <a:pt x="277495" y="2831719"/>
                  </a:lnTo>
                  <a:cubicBezTo>
                    <a:pt x="287655" y="2085975"/>
                    <a:pt x="597154" y="1379474"/>
                    <a:pt x="1149096" y="842645"/>
                  </a:cubicBezTo>
                  <a:cubicBezTo>
                    <a:pt x="1682750" y="323469"/>
                    <a:pt x="2397633" y="23241"/>
                    <a:pt x="3110357" y="19050"/>
                  </a:cubicBezTo>
                  <a:lnTo>
                    <a:pt x="3114802" y="19050"/>
                  </a:lnTo>
                  <a:cubicBezTo>
                    <a:pt x="3827526" y="23241"/>
                    <a:pt x="4542409" y="323469"/>
                    <a:pt x="5076063" y="842645"/>
                  </a:cubicBezTo>
                  <a:cubicBezTo>
                    <a:pt x="5628005" y="1379601"/>
                    <a:pt x="5937504" y="2085975"/>
                    <a:pt x="5947664" y="2831592"/>
                  </a:cubicBezTo>
                  <a:lnTo>
                    <a:pt x="5947664" y="4800346"/>
                  </a:lnTo>
                  <a:cubicBezTo>
                    <a:pt x="5907151" y="4890389"/>
                    <a:pt x="5831332" y="4977257"/>
                    <a:pt x="5689346" y="4997704"/>
                  </a:cubicBezTo>
                  <a:cubicBezTo>
                    <a:pt x="5831332" y="5018151"/>
                    <a:pt x="5907151" y="5105020"/>
                    <a:pt x="5947664" y="5195063"/>
                  </a:cubicBezTo>
                  <a:lnTo>
                    <a:pt x="5947664" y="8955405"/>
                  </a:lnTo>
                  <a:lnTo>
                    <a:pt x="277495" y="8955405"/>
                  </a:lnTo>
                  <a:close/>
                </a:path>
              </a:pathLst>
            </a:custGeom>
            <a:solidFill>
              <a:srgbClr val="3956B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30969" y="1364282"/>
            <a:ext cx="6928331" cy="209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85"/>
              </a:lnSpc>
            </a:pPr>
            <a:r>
              <a:rPr lang="en-US" b="true" sz="8910" spc="-436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Recognize a       Phising 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1387" y="216868"/>
            <a:ext cx="1577913" cy="3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3478" y="5931756"/>
            <a:ext cx="3775822" cy="9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1"/>
              </a:lnSpc>
              <a:spcBef>
                <a:spcPct val="0"/>
              </a:spcBef>
            </a:pPr>
            <a:r>
              <a:rPr lang="en-US" sz="1801" spc="-6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Take a look at the image and simple follow all the steps explained in there to remain safe from online scams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53378" y="3964599"/>
            <a:ext cx="4018011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Intelligent solutions for complex problems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1" y="7130317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43152" y="7664743"/>
            <a:ext cx="1116149" cy="797539"/>
          </a:xfrm>
          <a:custGeom>
            <a:avLst/>
            <a:gdLst/>
            <a:ahLst/>
            <a:cxnLst/>
            <a:rect r="r" b="b" t="t" l="l"/>
            <a:pathLst>
              <a:path h="797539" w="1116149">
                <a:moveTo>
                  <a:pt x="0" y="0"/>
                </a:moveTo>
                <a:lnTo>
                  <a:pt x="1116149" y="0"/>
                </a:lnTo>
                <a:lnTo>
                  <a:pt x="1116149" y="797539"/>
                </a:lnTo>
                <a:lnTo>
                  <a:pt x="0" y="79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1" y="884751"/>
            <a:ext cx="7056372" cy="5926352"/>
          </a:xfrm>
          <a:custGeom>
            <a:avLst/>
            <a:gdLst/>
            <a:ahLst/>
            <a:cxnLst/>
            <a:rect r="r" b="b" t="t" l="l"/>
            <a:pathLst>
              <a:path h="5926352" w="7056372">
                <a:moveTo>
                  <a:pt x="0" y="0"/>
                </a:moveTo>
                <a:lnTo>
                  <a:pt x="7056372" y="0"/>
                </a:lnTo>
                <a:lnTo>
                  <a:pt x="7056372" y="5926351"/>
                </a:lnTo>
                <a:lnTo>
                  <a:pt x="0" y="5926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2698" y="884751"/>
            <a:ext cx="7309619" cy="5926352"/>
          </a:xfrm>
          <a:custGeom>
            <a:avLst/>
            <a:gdLst/>
            <a:ahLst/>
            <a:cxnLst/>
            <a:rect r="r" b="b" t="t" l="l"/>
            <a:pathLst>
              <a:path h="5926352" w="7309619">
                <a:moveTo>
                  <a:pt x="0" y="0"/>
                </a:moveTo>
                <a:lnTo>
                  <a:pt x="7309619" y="0"/>
                </a:lnTo>
                <a:lnTo>
                  <a:pt x="7309619" y="5926351"/>
                </a:lnTo>
                <a:lnTo>
                  <a:pt x="0" y="5926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6341" y="7728454"/>
            <a:ext cx="7056370" cy="209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8916" spc="-436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REAL WORLD</a:t>
            </a:r>
          </a:p>
          <a:p>
            <a:pPr algn="l">
              <a:lnSpc>
                <a:spcPts val="7490"/>
              </a:lnSpc>
            </a:pPr>
            <a:r>
              <a:rPr lang="en-US" b="true" sz="8916" spc="-436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EXAMPLE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43152" y="9508036"/>
            <a:ext cx="1577913" cy="3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4600" y="7392254"/>
            <a:ext cx="5757073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97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Analysis Of  Fake Email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4329" y="67756"/>
            <a:ext cx="3145118" cy="62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  <a:spcBef>
                <a:spcPct val="0"/>
              </a:spcBef>
            </a:pPr>
            <a:r>
              <a:rPr lang="en-US" b="true" sz="3390" spc="-166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4949" y="67756"/>
            <a:ext cx="3145118" cy="62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  <a:spcBef>
                <a:spcPct val="0"/>
              </a:spcBef>
            </a:pPr>
            <a:r>
              <a:rPr lang="en-US" b="true" sz="3390" spc="-166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FAKE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7681" y="8073038"/>
            <a:ext cx="7693706" cy="17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2200" spc="-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 first checked the sender’s email and saw it wasn’t from ASIC — it came from asic.transaction.no-reply@asicsaustralia.biz, a fake domain. The email also didn’t mention my name or business, which was suspicious. Finally, I previewed the link and found it led to eoacik.com, not the real ASIC website. These signs confirmed it was a phishing attempt.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0293" y="3255142"/>
            <a:ext cx="7706561" cy="227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3"/>
              </a:lnSpc>
            </a:pPr>
            <a:r>
              <a:rPr lang="en-US" b="true" sz="9682" spc="-474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BEST PRACTICES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06091" y="1028700"/>
            <a:ext cx="853186" cy="959617"/>
          </a:xfrm>
          <a:custGeom>
            <a:avLst/>
            <a:gdLst/>
            <a:ahLst/>
            <a:cxnLst/>
            <a:rect r="r" b="b" t="t" l="l"/>
            <a:pathLst>
              <a:path h="959617" w="853186">
                <a:moveTo>
                  <a:pt x="0" y="0"/>
                </a:moveTo>
                <a:lnTo>
                  <a:pt x="853186" y="0"/>
                </a:lnTo>
                <a:lnTo>
                  <a:pt x="853186" y="959617"/>
                </a:lnTo>
                <a:lnTo>
                  <a:pt x="0" y="95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577913" cy="3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1"/>
              </a:lnSpc>
              <a:spcBef>
                <a:spcPct val="0"/>
              </a:spcBef>
            </a:pPr>
            <a:r>
              <a:rPr lang="en-US" b="true" sz="1701" spc="-83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Raghav Dixit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765955"/>
            <a:ext cx="7326344" cy="249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1"/>
              </a:lnSpc>
              <a:spcBef>
                <a:spcPct val="0"/>
              </a:spcBef>
            </a:pPr>
            <a:r>
              <a:rPr lang="en-US" sz="2001" spc="-7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stay safe from phishing, always double-check the sender’s email address and hover over links before clicking. Avoid downloading unexpected attachments and be cautious of emails with urgent or threatening language. Enable two-factor authentication (2FA) wherever possible, keep your software and antivirus updated, and report suspicious emails to your organization or email provider.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71638"/>
            <a:ext cx="732634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97" b="true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 Double Check is Necessary. . 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97555" y="1977255"/>
            <a:ext cx="4171424" cy="9258300"/>
            <a:chOff x="0" y="0"/>
            <a:chExt cx="2858770" cy="6344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4"/>
              <a:stretch>
                <a:fillRect l="-172210" t="0" r="-6070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173588" y="1028700"/>
            <a:ext cx="4171424" cy="9258300"/>
            <a:chOff x="0" y="0"/>
            <a:chExt cx="2858770" cy="6344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5"/>
              <a:stretch>
                <a:fillRect l="-196606" t="0" r="-1966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49982" y="2484358"/>
            <a:ext cx="5218996" cy="1084367"/>
            <a:chOff x="0" y="0"/>
            <a:chExt cx="1374551" cy="2855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4550" cy="285595"/>
            </a:xfrm>
            <a:custGeom>
              <a:avLst/>
              <a:gdLst/>
              <a:ahLst/>
              <a:cxnLst/>
              <a:rect r="r" b="b" t="t" l="l"/>
              <a:pathLst>
                <a:path h="285595" w="1374550">
                  <a:moveTo>
                    <a:pt x="0" y="0"/>
                  </a:moveTo>
                  <a:lnTo>
                    <a:pt x="1374550" y="0"/>
                  </a:lnTo>
                  <a:lnTo>
                    <a:pt x="1374550" y="285595"/>
                  </a:lnTo>
                  <a:lnTo>
                    <a:pt x="0" y="2855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74551" cy="34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06091" y="2817119"/>
            <a:ext cx="4764165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Don’t click on unknown links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49982" y="4059133"/>
            <a:ext cx="5218996" cy="1084367"/>
            <a:chOff x="0" y="0"/>
            <a:chExt cx="1374551" cy="2855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4550" cy="285595"/>
            </a:xfrm>
            <a:custGeom>
              <a:avLst/>
              <a:gdLst/>
              <a:ahLst/>
              <a:cxnLst/>
              <a:rect r="r" b="b" t="t" l="l"/>
              <a:pathLst>
                <a:path h="285595" w="1374550">
                  <a:moveTo>
                    <a:pt x="0" y="0"/>
                  </a:moveTo>
                  <a:lnTo>
                    <a:pt x="1374550" y="0"/>
                  </a:lnTo>
                  <a:lnTo>
                    <a:pt x="1374550" y="285595"/>
                  </a:lnTo>
                  <a:lnTo>
                    <a:pt x="0" y="2855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74551" cy="34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81558" y="4391893"/>
            <a:ext cx="4764165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Verify sender address &amp; URL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681558" y="5629275"/>
            <a:ext cx="5218996" cy="1084367"/>
            <a:chOff x="0" y="0"/>
            <a:chExt cx="1374551" cy="2855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4550" cy="285595"/>
            </a:xfrm>
            <a:custGeom>
              <a:avLst/>
              <a:gdLst/>
              <a:ahLst/>
              <a:cxnLst/>
              <a:rect r="r" b="b" t="t" l="l"/>
              <a:pathLst>
                <a:path h="285595" w="1374550">
                  <a:moveTo>
                    <a:pt x="0" y="0"/>
                  </a:moveTo>
                  <a:lnTo>
                    <a:pt x="1374550" y="0"/>
                  </a:lnTo>
                  <a:lnTo>
                    <a:pt x="1374550" y="285595"/>
                  </a:lnTo>
                  <a:lnTo>
                    <a:pt x="0" y="2855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374551" cy="34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4479" y="5781061"/>
            <a:ext cx="4764165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Enable 2FA (Two-Factor Authentication)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681558" y="7199417"/>
            <a:ext cx="5218996" cy="1084367"/>
            <a:chOff x="0" y="0"/>
            <a:chExt cx="1374551" cy="2855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4550" cy="285595"/>
            </a:xfrm>
            <a:custGeom>
              <a:avLst/>
              <a:gdLst/>
              <a:ahLst/>
              <a:cxnLst/>
              <a:rect r="r" b="b" t="t" l="l"/>
              <a:pathLst>
                <a:path h="285595" w="1374550">
                  <a:moveTo>
                    <a:pt x="0" y="0"/>
                  </a:moveTo>
                  <a:lnTo>
                    <a:pt x="1374550" y="0"/>
                  </a:lnTo>
                  <a:lnTo>
                    <a:pt x="1374550" y="285595"/>
                  </a:lnTo>
                  <a:lnTo>
                    <a:pt x="0" y="2855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74551" cy="34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777398" y="7353069"/>
            <a:ext cx="4764165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Keep software and antivirus updated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681558" y="8716116"/>
            <a:ext cx="5218996" cy="1084367"/>
            <a:chOff x="0" y="0"/>
            <a:chExt cx="1374551" cy="2855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74550" cy="285595"/>
            </a:xfrm>
            <a:custGeom>
              <a:avLst/>
              <a:gdLst/>
              <a:ahLst/>
              <a:cxnLst/>
              <a:rect r="r" b="b" t="t" l="l"/>
              <a:pathLst>
                <a:path h="285595" w="1374550">
                  <a:moveTo>
                    <a:pt x="0" y="0"/>
                  </a:moveTo>
                  <a:lnTo>
                    <a:pt x="1374550" y="0"/>
                  </a:lnTo>
                  <a:lnTo>
                    <a:pt x="1374550" y="285595"/>
                  </a:lnTo>
                  <a:lnTo>
                    <a:pt x="0" y="2855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74551" cy="34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1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549982" y="9048877"/>
            <a:ext cx="4764165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11"/>
              </a:lnSpc>
            </a:pPr>
            <a:r>
              <a:rPr lang="en-US" b="true" sz="2799" spc="-97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Report phishing attempts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8664" y="1847657"/>
            <a:ext cx="10608223" cy="406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34"/>
              </a:lnSpc>
            </a:pPr>
            <a:r>
              <a:rPr lang="en-US" sz="35740">
                <a:solidFill>
                  <a:srgbClr val="273137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QUESTION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33346" y="5411421"/>
            <a:ext cx="12318858" cy="93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361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Email link says yourbank.com but URL is different. This is called…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158630"/>
            <a:ext cx="5136371" cy="1194805"/>
            <a:chOff x="0" y="0"/>
            <a:chExt cx="6848494" cy="1593074"/>
          </a:xfrm>
        </p:grpSpPr>
        <p:grpSp>
          <p:nvGrpSpPr>
            <p:cNvPr name="Group 5" id="5"/>
            <p:cNvGrpSpPr/>
            <p:nvPr/>
          </p:nvGrpSpPr>
          <p:grpSpPr>
            <a:xfrm rot="-192527">
              <a:off x="1179391" y="145369"/>
              <a:ext cx="5228958" cy="1244924"/>
              <a:chOff x="0" y="0"/>
              <a:chExt cx="1032881" cy="24591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32880" cy="245911"/>
              </a:xfrm>
              <a:custGeom>
                <a:avLst/>
                <a:gdLst/>
                <a:ahLst/>
                <a:cxnLst/>
                <a:rect r="r" b="b" t="t" l="l"/>
                <a:pathLst>
                  <a:path h="245911" w="1032880">
                    <a:moveTo>
                      <a:pt x="0" y="0"/>
                    </a:moveTo>
                    <a:lnTo>
                      <a:pt x="1032880" y="0"/>
                    </a:lnTo>
                    <a:lnTo>
                      <a:pt x="1032880" y="245911"/>
                    </a:lnTo>
                    <a:lnTo>
                      <a:pt x="0" y="24591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32881" cy="284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192527">
              <a:off x="33789" y="311522"/>
              <a:ext cx="1343568" cy="1244924"/>
              <a:chOff x="0" y="0"/>
              <a:chExt cx="265396" cy="24591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5396" cy="245911"/>
              </a:xfrm>
              <a:custGeom>
                <a:avLst/>
                <a:gdLst/>
                <a:ahLst/>
                <a:cxnLst/>
                <a:rect r="r" b="b" t="t" l="l"/>
                <a:pathLst>
                  <a:path h="245911" w="265396">
                    <a:moveTo>
                      <a:pt x="0" y="0"/>
                    </a:moveTo>
                    <a:lnTo>
                      <a:pt x="265396" y="0"/>
                    </a:lnTo>
                    <a:lnTo>
                      <a:pt x="265396" y="245911"/>
                    </a:lnTo>
                    <a:lnTo>
                      <a:pt x="0" y="2459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65396" cy="284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-218998">
              <a:off x="300254" y="549203"/>
              <a:ext cx="814276" cy="826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7"/>
                </a:lnSpc>
              </a:pPr>
              <a:r>
                <a:rPr lang="en-US" sz="4392" b="true">
                  <a:solidFill>
                    <a:srgbClr val="6E2AF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198507">
              <a:off x="719380" y="460352"/>
              <a:ext cx="6115857" cy="63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6"/>
                </a:lnSpc>
                <a:spcBef>
                  <a:spcPct val="0"/>
                </a:spcBef>
              </a:pPr>
              <a:r>
                <a:rPr lang="en-US" b="true" sz="3236" spc="-113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Safe redirect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92796" y="7205908"/>
            <a:ext cx="4394185" cy="936625"/>
            <a:chOff x="0" y="0"/>
            <a:chExt cx="5858914" cy="1248833"/>
          </a:xfrm>
        </p:grpSpPr>
        <p:grpSp>
          <p:nvGrpSpPr>
            <p:cNvPr name="Group 14" id="14"/>
            <p:cNvGrpSpPr/>
            <p:nvPr/>
          </p:nvGrpSpPr>
          <p:grpSpPr>
            <a:xfrm rot="-2707">
              <a:off x="1038738" y="1898"/>
              <a:ext cx="4819686" cy="1244924"/>
              <a:chOff x="0" y="0"/>
              <a:chExt cx="952037" cy="2459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52037" cy="245911"/>
              </a:xfrm>
              <a:custGeom>
                <a:avLst/>
                <a:gdLst/>
                <a:ahLst/>
                <a:cxnLst/>
                <a:rect r="r" b="b" t="t" l="l"/>
                <a:pathLst>
                  <a:path h="245911" w="952037">
                    <a:moveTo>
                      <a:pt x="0" y="0"/>
                    </a:moveTo>
                    <a:lnTo>
                      <a:pt x="952037" y="0"/>
                    </a:lnTo>
                    <a:lnTo>
                      <a:pt x="952037" y="245911"/>
                    </a:lnTo>
                    <a:lnTo>
                      <a:pt x="0" y="24591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952037" cy="284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-29178">
              <a:off x="1399080" y="334151"/>
              <a:ext cx="4254220" cy="631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3"/>
                </a:lnSpc>
              </a:pPr>
              <a:r>
                <a:rPr lang="en-US" b="true" sz="334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Spoofed link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-2707">
              <a:off x="490" y="3380"/>
              <a:ext cx="1343568" cy="1244924"/>
              <a:chOff x="0" y="0"/>
              <a:chExt cx="265396" cy="2459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65396" cy="245911"/>
              </a:xfrm>
              <a:custGeom>
                <a:avLst/>
                <a:gdLst/>
                <a:ahLst/>
                <a:cxnLst/>
                <a:rect r="r" b="b" t="t" l="l"/>
                <a:pathLst>
                  <a:path h="245911" w="265396">
                    <a:moveTo>
                      <a:pt x="0" y="0"/>
                    </a:moveTo>
                    <a:lnTo>
                      <a:pt x="265396" y="0"/>
                    </a:lnTo>
                    <a:lnTo>
                      <a:pt x="265396" y="245911"/>
                    </a:lnTo>
                    <a:lnTo>
                      <a:pt x="0" y="2459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65396" cy="284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-29178">
              <a:off x="265379" y="241118"/>
              <a:ext cx="814276" cy="826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7"/>
                </a:lnSpc>
              </a:pPr>
              <a:r>
                <a:rPr lang="en-US" sz="4392" b="true">
                  <a:solidFill>
                    <a:srgbClr val="6E2AF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55840" y="7014305"/>
            <a:ext cx="5003460" cy="1285153"/>
            <a:chOff x="0" y="0"/>
            <a:chExt cx="6671280" cy="1713537"/>
          </a:xfrm>
        </p:grpSpPr>
        <p:grpSp>
          <p:nvGrpSpPr>
            <p:cNvPr name="Group 23" id="23"/>
            <p:cNvGrpSpPr/>
            <p:nvPr/>
          </p:nvGrpSpPr>
          <p:grpSpPr>
            <a:xfrm rot="-192527">
              <a:off x="1369060" y="146473"/>
              <a:ext cx="5269958" cy="1300368"/>
              <a:chOff x="0" y="0"/>
              <a:chExt cx="1040979" cy="25686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40979" cy="256863"/>
              </a:xfrm>
              <a:custGeom>
                <a:avLst/>
                <a:gdLst/>
                <a:ahLst/>
                <a:cxnLst/>
                <a:rect r="r" b="b" t="t" l="l"/>
                <a:pathLst>
                  <a:path h="256863" w="1040979">
                    <a:moveTo>
                      <a:pt x="0" y="0"/>
                    </a:moveTo>
                    <a:lnTo>
                      <a:pt x="1040979" y="0"/>
                    </a:lnTo>
                    <a:lnTo>
                      <a:pt x="1040979" y="256863"/>
                    </a:lnTo>
                    <a:lnTo>
                      <a:pt x="0" y="25686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040979" cy="294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-218998">
              <a:off x="1890387" y="465590"/>
              <a:ext cx="4483576" cy="631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3"/>
                </a:lnSpc>
              </a:pPr>
              <a:r>
                <a:rPr lang="en-US" sz="3347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Newsletter link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-192527">
              <a:off x="36678" y="306184"/>
              <a:ext cx="1748256" cy="1359489"/>
              <a:chOff x="0" y="0"/>
              <a:chExt cx="345335" cy="26854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45335" cy="268541"/>
              </a:xfrm>
              <a:custGeom>
                <a:avLst/>
                <a:gdLst/>
                <a:ahLst/>
                <a:cxnLst/>
                <a:rect r="r" b="b" t="t" l="l"/>
                <a:pathLst>
                  <a:path h="268541" w="345335">
                    <a:moveTo>
                      <a:pt x="0" y="0"/>
                    </a:moveTo>
                    <a:lnTo>
                      <a:pt x="345335" y="0"/>
                    </a:lnTo>
                    <a:lnTo>
                      <a:pt x="345335" y="268541"/>
                    </a:lnTo>
                    <a:lnTo>
                      <a:pt x="0" y="26854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45335" cy="306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-218998">
              <a:off x="384229" y="658285"/>
              <a:ext cx="1063679" cy="832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7"/>
                </a:lnSpc>
              </a:pPr>
              <a:r>
                <a:rPr lang="en-US" sz="4392" b="true">
                  <a:solidFill>
                    <a:srgbClr val="6E2AF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8664" y="1562753"/>
            <a:ext cx="10608223" cy="406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34"/>
              </a:lnSpc>
            </a:pPr>
            <a:r>
              <a:rPr lang="en-US" sz="35740">
                <a:solidFill>
                  <a:srgbClr val="273137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QUESTION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38202" y="4921302"/>
            <a:ext cx="12318858" cy="93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361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Email asks to update personal info immediately. This tactic is…</a:t>
            </a:r>
          </a:p>
        </p:txBody>
      </p:sp>
      <p:grpSp>
        <p:nvGrpSpPr>
          <p:cNvPr name="Group 4" id="4"/>
          <p:cNvGrpSpPr/>
          <p:nvPr/>
        </p:nvGrpSpPr>
        <p:grpSpPr>
          <a:xfrm rot="-192527">
            <a:off x="1746077" y="6952107"/>
            <a:ext cx="3921718" cy="933693"/>
            <a:chOff x="0" y="0"/>
            <a:chExt cx="1032881" cy="2459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2880" cy="245911"/>
            </a:xfrm>
            <a:custGeom>
              <a:avLst/>
              <a:gdLst/>
              <a:ahLst/>
              <a:cxnLst/>
              <a:rect r="r" b="b" t="t" l="l"/>
              <a:pathLst>
                <a:path h="245911" w="1032880">
                  <a:moveTo>
                    <a:pt x="0" y="0"/>
                  </a:moveTo>
                  <a:lnTo>
                    <a:pt x="1032880" y="0"/>
                  </a:lnTo>
                  <a:lnTo>
                    <a:pt x="1032880" y="245911"/>
                  </a:lnTo>
                  <a:lnTo>
                    <a:pt x="0" y="2459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32881" cy="284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92527">
            <a:off x="886875" y="7076723"/>
            <a:ext cx="1007676" cy="933693"/>
            <a:chOff x="0" y="0"/>
            <a:chExt cx="265396" cy="2459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396" cy="245911"/>
            </a:xfrm>
            <a:custGeom>
              <a:avLst/>
              <a:gdLst/>
              <a:ahLst/>
              <a:cxnLst/>
              <a:rect r="r" b="b" t="t" l="l"/>
              <a:pathLst>
                <a:path h="245911" w="265396">
                  <a:moveTo>
                    <a:pt x="0" y="0"/>
                  </a:moveTo>
                  <a:lnTo>
                    <a:pt x="265396" y="0"/>
                  </a:lnTo>
                  <a:lnTo>
                    <a:pt x="265396" y="245911"/>
                  </a:lnTo>
                  <a:lnTo>
                    <a:pt x="0" y="245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5396" cy="284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218998">
            <a:off x="1087178" y="7269256"/>
            <a:ext cx="610707" cy="60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4392" b="true">
                <a:solidFill>
                  <a:srgbClr val="6E2AF5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-198507">
            <a:off x="1401137" y="7190724"/>
            <a:ext cx="4586893" cy="47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b="true" sz="3236" spc="-113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Urgency trick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48483" y="6864574"/>
            <a:ext cx="5367226" cy="937307"/>
            <a:chOff x="0" y="0"/>
            <a:chExt cx="7156302" cy="1249742"/>
          </a:xfrm>
        </p:grpSpPr>
        <p:grpSp>
          <p:nvGrpSpPr>
            <p:cNvPr name="Group 13" id="13"/>
            <p:cNvGrpSpPr/>
            <p:nvPr/>
          </p:nvGrpSpPr>
          <p:grpSpPr>
            <a:xfrm rot="-2707">
              <a:off x="1038738" y="2409"/>
              <a:ext cx="6117074" cy="1244924"/>
              <a:chOff x="0" y="0"/>
              <a:chExt cx="1208311" cy="24591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08311" cy="245911"/>
              </a:xfrm>
              <a:custGeom>
                <a:avLst/>
                <a:gdLst/>
                <a:ahLst/>
                <a:cxnLst/>
                <a:rect r="r" b="b" t="t" l="l"/>
                <a:pathLst>
                  <a:path h="245911" w="1208311">
                    <a:moveTo>
                      <a:pt x="0" y="0"/>
                    </a:moveTo>
                    <a:lnTo>
                      <a:pt x="1208311" y="0"/>
                    </a:lnTo>
                    <a:lnTo>
                      <a:pt x="1208311" y="245911"/>
                    </a:lnTo>
                    <a:lnTo>
                      <a:pt x="0" y="24591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208311" cy="284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-29178">
              <a:off x="1399053" y="328805"/>
              <a:ext cx="5754673" cy="631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3"/>
                </a:lnSpc>
              </a:pPr>
              <a:r>
                <a:rPr lang="en-US" sz="3347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Normal procedure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-2707">
              <a:off x="490" y="4402"/>
              <a:ext cx="1343568" cy="1244812"/>
              <a:chOff x="0" y="0"/>
              <a:chExt cx="265396" cy="24588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65396" cy="245889"/>
              </a:xfrm>
              <a:custGeom>
                <a:avLst/>
                <a:gdLst/>
                <a:ahLst/>
                <a:cxnLst/>
                <a:rect r="r" b="b" t="t" l="l"/>
                <a:pathLst>
                  <a:path h="245889" w="265396">
                    <a:moveTo>
                      <a:pt x="0" y="0"/>
                    </a:moveTo>
                    <a:lnTo>
                      <a:pt x="265396" y="0"/>
                    </a:lnTo>
                    <a:lnTo>
                      <a:pt x="265396" y="245889"/>
                    </a:lnTo>
                    <a:lnTo>
                      <a:pt x="0" y="2458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65396" cy="283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-29178">
              <a:off x="265379" y="242140"/>
              <a:ext cx="814276" cy="826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7"/>
                </a:lnSpc>
              </a:pPr>
              <a:r>
                <a:rPr lang="en-US" sz="4392" b="true">
                  <a:solidFill>
                    <a:srgbClr val="6E2AF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-192527">
            <a:off x="13399659" y="6845590"/>
            <a:ext cx="4559820" cy="975276"/>
            <a:chOff x="0" y="0"/>
            <a:chExt cx="1200940" cy="2568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0940" cy="256863"/>
            </a:xfrm>
            <a:custGeom>
              <a:avLst/>
              <a:gdLst/>
              <a:ahLst/>
              <a:cxnLst/>
              <a:rect r="r" b="b" t="t" l="l"/>
              <a:pathLst>
                <a:path h="256863" w="1200940">
                  <a:moveTo>
                    <a:pt x="0" y="0"/>
                  </a:moveTo>
                  <a:lnTo>
                    <a:pt x="1200940" y="0"/>
                  </a:lnTo>
                  <a:lnTo>
                    <a:pt x="1200940" y="256863"/>
                  </a:lnTo>
                  <a:lnTo>
                    <a:pt x="0" y="2568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00940" cy="294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-218998">
            <a:off x="13790603" y="7085360"/>
            <a:ext cx="4182070" cy="4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334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Newsletter update</a:t>
            </a:r>
          </a:p>
        </p:txBody>
      </p:sp>
      <p:grpSp>
        <p:nvGrpSpPr>
          <p:cNvPr name="Group 25" id="25"/>
          <p:cNvGrpSpPr/>
          <p:nvPr/>
        </p:nvGrpSpPr>
        <p:grpSpPr>
          <a:xfrm rot="-192527">
            <a:off x="12400849" y="6982372"/>
            <a:ext cx="1311192" cy="1019617"/>
            <a:chOff x="0" y="0"/>
            <a:chExt cx="345335" cy="2685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5335" cy="268541"/>
            </a:xfrm>
            <a:custGeom>
              <a:avLst/>
              <a:gdLst/>
              <a:ahLst/>
              <a:cxnLst/>
              <a:rect r="r" b="b" t="t" l="l"/>
              <a:pathLst>
                <a:path h="268541" w="345335">
                  <a:moveTo>
                    <a:pt x="0" y="0"/>
                  </a:moveTo>
                  <a:lnTo>
                    <a:pt x="345335" y="0"/>
                  </a:lnTo>
                  <a:lnTo>
                    <a:pt x="345335" y="268541"/>
                  </a:lnTo>
                  <a:lnTo>
                    <a:pt x="0" y="2685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45335" cy="30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-218998">
            <a:off x="12661967" y="7260720"/>
            <a:ext cx="797759" cy="61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4392" b="true">
                <a:solidFill>
                  <a:srgbClr val="6E2AF5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DAG0Fuw7gbk</dc:identifier>
  <dcterms:modified xsi:type="dcterms:W3CDTF">2011-08-01T06:04:30Z</dcterms:modified>
  <cp:revision>1</cp:revision>
  <dc:title>Raghav Dixit</dc:title>
</cp:coreProperties>
</file>